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71" r:id="rId5"/>
    <p:sldId id="260" r:id="rId6"/>
    <p:sldId id="264" r:id="rId7"/>
    <p:sldId id="266" r:id="rId8"/>
    <p:sldId id="262" r:id="rId9"/>
    <p:sldId id="267" r:id="rId10"/>
    <p:sldId id="265" r:id="rId11"/>
    <p:sldId id="270" r:id="rId12"/>
    <p:sldId id="281" r:id="rId13"/>
    <p:sldId id="282" r:id="rId14"/>
    <p:sldId id="274" r:id="rId15"/>
    <p:sldId id="272" r:id="rId16"/>
    <p:sldId id="283" r:id="rId17"/>
    <p:sldId id="276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C4BC"/>
    <a:srgbClr val="B1CC36"/>
    <a:srgbClr val="EB9E6E"/>
    <a:srgbClr val="003245"/>
    <a:srgbClr val="00474D"/>
    <a:srgbClr val="006A73"/>
    <a:srgbClr val="C8DC72"/>
    <a:srgbClr val="8D481C"/>
    <a:srgbClr val="E27530"/>
    <a:srgbClr val="082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/>
    <p:restoredTop sz="94709"/>
  </p:normalViewPr>
  <p:slideViewPr>
    <p:cSldViewPr snapToGrid="0" snapToObjects="1">
      <p:cViewPr varScale="1">
        <p:scale>
          <a:sx n="105" d="100"/>
          <a:sy n="105" d="100"/>
        </p:scale>
        <p:origin x="528" y="192"/>
      </p:cViewPr>
      <p:guideLst>
        <p:guide orient="horz" pos="17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C36A-E438-F949-AFD6-9CB7B6C28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03B18-D318-BA49-9231-041300569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17378-9E63-E747-AFCA-A0139979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78874-174D-E741-92C1-778A57A1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810EB-F1B3-7D41-8B59-8F0F337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7429-1206-E040-A227-C9C43B29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9A9A6-F08D-244F-B5F6-3D71C870A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A79F8-712C-5C4A-A055-00BC4702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CE29C-F2C5-7A43-AB54-2D57ECCB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F4307-7EF6-2C4A-BBC7-F223C9C3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991CF-11C9-8A49-9B24-AD8A2B76D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C1DC0-4744-F448-92BF-EC8343D0F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0708-BA8B-3F46-819A-E5F83177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82FD-1D69-5B40-AB41-E6B1904A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79906-0997-B340-A224-967564BE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7A13-8978-5E44-AF9F-591FE975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033F-FE97-D44D-A7BD-F655ABFE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94B15-53A1-824B-A6EE-8758FC17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6EB9-DFE8-E443-BD75-D41D377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1B31-B556-C34C-A089-45F125A3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6587-BAED-944C-BC64-DC3A3B37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0B046-B4E9-A84D-AC84-406C54CCE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6B09-D96E-D141-9424-F15D52EE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1A952-889D-804F-B1FD-8B70DF55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0209-C310-CE4C-B4C3-B57F24D8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CF73-D49F-CF41-A2F7-550F12BF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E7FD-BD42-2047-9E4F-613065593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F83E-5C60-EC43-A17E-161A071E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35A8F-C56E-6147-B076-FFC3FFB3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48DB7-191B-A249-97D3-C5BDFB14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65C52-139F-354E-AF16-4474E655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3A48-F45A-7740-9977-04F8D854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408B1-C17E-1A41-9AA5-FCF46ADA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5C72A-9AD6-EF42-AAFA-A7614249C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061B3-6F9D-3F48-90BD-5F7AE47F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8D93E-5968-B64D-88B4-B959B94E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055F5-CEA2-664B-B442-C49931EF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110AD-C219-F747-BBA6-81727B79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B8262-0BAA-C346-AF52-891D3B3C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D904-D8DC-4440-90F5-C609F2C8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B3553-888E-AC4B-9CD7-F55D0422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D06D0-7039-9C47-B28F-ABED7FEC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6EF5E-F407-294A-AB15-FDABF02D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C2AEB-2A83-4642-BCD8-CDB4D0EA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15E2-E332-CB4B-913A-E684504D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BD5B-A42C-5447-9B5A-9DD3B0E7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AC5A-9811-ED4C-8934-DA2BBD79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5AD6-8E15-5140-9311-6392504A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8CCEA-F8A7-374C-809A-58D0C2AD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C665-54E5-1C4F-B6B2-F45DF2C4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5E6A5-0767-8D49-B322-73823CA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7400D-D4F1-944B-8428-E72503C3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B783-D1D3-0348-BF65-A1145B9E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C07E8-2BE7-824D-8FA9-6C73521E3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7A91-454B-C744-BEB3-E7172AF1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840AB-BACA-7D42-A2EC-35720AFE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F762F-4D00-CE4A-9954-338584C6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09CB3-C6C7-E04B-85AD-C600512E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A42E7-38E8-CF45-876B-65B91A8C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84EDE-6525-1748-8D31-5DC6CC121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D71F-72DD-C947-96D2-02A588566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1208-9900-7A4A-B5B7-A1D20A20767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50A22-BC69-614B-9A27-931A77C67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7BAE-CBB4-8F4E-9200-42221BE33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2F22-10B1-3743-9201-1E3D5A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A2C15F7-8B0F-F74A-B2AC-714F98A1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96" y="2703494"/>
            <a:ext cx="5346356" cy="1427262"/>
          </a:xfrm>
          <a:prstGeom prst="rect">
            <a:avLst/>
          </a:prstGeom>
        </p:spPr>
      </p:pic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5C5014E9-008B-C148-9FDA-05BE6DA344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rot="10800000">
            <a:off x="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E3B93F-67C3-6247-8C8A-8F589F95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4" b="2064"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8D0C1-3945-894D-88F7-04674FE6D0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A73">
              <a:alpha val="84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C2732A97-4A59-5145-941A-CDCF80105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1" y="1206166"/>
            <a:ext cx="12192000" cy="5473700"/>
          </a:xfrm>
          <a:prstGeom prst="rect">
            <a:avLst/>
          </a:prstGeom>
          <a:effectLst>
            <a:outerShdw blurRad="170592" dist="50800" dir="5400000" algn="ctr" rotWithShape="0">
              <a:srgbClr val="B75D25">
                <a:alpha val="45154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987F4C-52CF-B44C-8AFD-2A16C45F3399}"/>
              </a:ext>
            </a:extLst>
          </p:cNvPr>
          <p:cNvSpPr txBox="1"/>
          <p:nvPr/>
        </p:nvSpPr>
        <p:spPr>
          <a:xfrm>
            <a:off x="3110667" y="1423927"/>
            <a:ext cx="326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Bounce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back 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stronger than ever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D7D6D3-525F-B14D-8A89-58BC9D6F01CA}"/>
              </a:ext>
            </a:extLst>
          </p:cNvPr>
          <p:cNvSpPr/>
          <p:nvPr/>
        </p:nvSpPr>
        <p:spPr>
          <a:xfrm>
            <a:off x="719436" y="1509937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FE207-BFBB-584A-96FF-3345221A6E9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8C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weapon, brass knucks&#10;&#10;Description automatically generated">
            <a:extLst>
              <a:ext uri="{FF2B5EF4-FFF2-40B4-BE49-F238E27FC236}">
                <a16:creationId xmlns:a16="http://schemas.microsoft.com/office/drawing/2014/main" id="{ADDE08EB-A0D8-A64A-B605-3CC6C61D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54C22A-1BCC-6F43-A68A-045C84AA8AEB}"/>
              </a:ext>
            </a:extLst>
          </p:cNvPr>
          <p:cNvSpPr/>
          <p:nvPr/>
        </p:nvSpPr>
        <p:spPr>
          <a:xfrm>
            <a:off x="4409705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BA8F5-5FD9-9845-AA05-31D9647BD8BC}"/>
              </a:ext>
            </a:extLst>
          </p:cNvPr>
          <p:cNvSpPr/>
          <p:nvPr/>
        </p:nvSpPr>
        <p:spPr>
          <a:xfrm>
            <a:off x="809997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C4532-5240-7B4E-B266-87136467D56D}"/>
              </a:ext>
            </a:extLst>
          </p:cNvPr>
          <p:cNvSpPr/>
          <p:nvPr/>
        </p:nvSpPr>
        <p:spPr>
          <a:xfrm>
            <a:off x="71449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494" sx="105000" sy="105000" algn="ctr" rotWithShape="0">
              <a:srgbClr val="003245">
                <a:alpha val="2080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994CA-5489-A940-BD53-BD94A1418460}"/>
              </a:ext>
            </a:extLst>
          </p:cNvPr>
          <p:cNvSpPr txBox="1"/>
          <p:nvPr/>
        </p:nvSpPr>
        <p:spPr>
          <a:xfrm>
            <a:off x="708144" y="1805044"/>
            <a:ext cx="337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INTEREST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10A4-F2F9-0744-A9C6-6568751ACEAD}"/>
              </a:ext>
            </a:extLst>
          </p:cNvPr>
          <p:cNvSpPr txBox="1"/>
          <p:nvPr/>
        </p:nvSpPr>
        <p:spPr>
          <a:xfrm>
            <a:off x="4641273" y="18050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IS SIMPLE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CDDA3-0DE3-DA4B-A4E2-A8D72716B712}"/>
              </a:ext>
            </a:extLst>
          </p:cNvPr>
          <p:cNvSpPr txBox="1"/>
          <p:nvPr/>
        </p:nvSpPr>
        <p:spPr>
          <a:xfrm>
            <a:off x="8230602" y="1805044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USE IS FLEXIBLE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17767-CE11-4F47-8683-429001ECA004}"/>
              </a:ext>
            </a:extLst>
          </p:cNvPr>
          <p:cNvSpPr txBox="1"/>
          <p:nvPr/>
        </p:nvSpPr>
        <p:spPr>
          <a:xfrm>
            <a:off x="1048014" y="2302337"/>
            <a:ext cx="2727350" cy="24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Borrow up to $150,000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3% - 4.5% Interest rates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No fees &amp; interest-only payments for the first year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60 &amp; 72-month loan terms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72-month loan term only available until 12/31/21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610E0-4F15-6E4D-86AD-87149A648F86}"/>
              </a:ext>
            </a:extLst>
          </p:cNvPr>
          <p:cNvSpPr txBox="1"/>
          <p:nvPr/>
        </p:nvSpPr>
        <p:spPr>
          <a:xfrm>
            <a:off x="4732325" y="2302337"/>
            <a:ext cx="2727349" cy="192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Fewer than 50 employees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Annual revenues of less than $3 million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Experienced direct economic hardship due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to COVID-19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42C7E-0300-4946-88E9-7B3BD75F3C43}"/>
              </a:ext>
            </a:extLst>
          </p:cNvPr>
          <p:cNvSpPr txBox="1"/>
          <p:nvPr/>
        </p:nvSpPr>
        <p:spPr>
          <a:xfrm>
            <a:off x="8416635" y="2302337"/>
            <a:ext cx="2630339" cy="21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Payroll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Utilities &amp; rent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Marketing &amp; advertising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Building improvements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or repairs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Other business expenses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B29780-7FCA-A043-9D3F-3715462F753D}"/>
              </a:ext>
            </a:extLst>
          </p:cNvPr>
          <p:cNvCxnSpPr>
            <a:cxnSpLocks/>
          </p:cNvCxnSpPr>
          <p:nvPr/>
        </p:nvCxnSpPr>
        <p:spPr>
          <a:xfrm>
            <a:off x="2276574" y="1330030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EECC4E-E267-C941-B1EE-8B2F0676685A}"/>
              </a:ext>
            </a:extLst>
          </p:cNvPr>
          <p:cNvCxnSpPr>
            <a:cxnSpLocks/>
          </p:cNvCxnSpPr>
          <p:nvPr/>
        </p:nvCxnSpPr>
        <p:spPr>
          <a:xfrm>
            <a:off x="2276574" y="5225137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8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D7D6D3-525F-B14D-8A89-58BC9D6F01CA}"/>
              </a:ext>
            </a:extLst>
          </p:cNvPr>
          <p:cNvSpPr/>
          <p:nvPr/>
        </p:nvSpPr>
        <p:spPr>
          <a:xfrm>
            <a:off x="719436" y="1509937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FE207-BFBB-584A-96FF-3345221A6E9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8C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weapon, brass knucks&#10;&#10;Description automatically generated">
            <a:extLst>
              <a:ext uri="{FF2B5EF4-FFF2-40B4-BE49-F238E27FC236}">
                <a16:creationId xmlns:a16="http://schemas.microsoft.com/office/drawing/2014/main" id="{ADDE08EB-A0D8-A64A-B605-3CC6C61D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54C22A-1BCC-6F43-A68A-045C84AA8AEB}"/>
              </a:ext>
            </a:extLst>
          </p:cNvPr>
          <p:cNvSpPr/>
          <p:nvPr/>
        </p:nvSpPr>
        <p:spPr>
          <a:xfrm>
            <a:off x="4409705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494" sx="105000" sy="105000" algn="ctr" rotWithShape="0">
              <a:srgbClr val="003245">
                <a:alpha val="2080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BA8F5-5FD9-9845-AA05-31D9647BD8BC}"/>
              </a:ext>
            </a:extLst>
          </p:cNvPr>
          <p:cNvSpPr/>
          <p:nvPr/>
        </p:nvSpPr>
        <p:spPr>
          <a:xfrm>
            <a:off x="809997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C4532-5240-7B4E-B266-87136467D56D}"/>
              </a:ext>
            </a:extLst>
          </p:cNvPr>
          <p:cNvSpPr/>
          <p:nvPr/>
        </p:nvSpPr>
        <p:spPr>
          <a:xfrm>
            <a:off x="71449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994CA-5489-A940-BD53-BD94A1418460}"/>
              </a:ext>
            </a:extLst>
          </p:cNvPr>
          <p:cNvSpPr txBox="1"/>
          <p:nvPr/>
        </p:nvSpPr>
        <p:spPr>
          <a:xfrm>
            <a:off x="951004" y="18050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INTEREST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10A4-F2F9-0744-A9C6-6568751ACEAD}"/>
              </a:ext>
            </a:extLst>
          </p:cNvPr>
          <p:cNvSpPr txBox="1"/>
          <p:nvPr/>
        </p:nvSpPr>
        <p:spPr>
          <a:xfrm>
            <a:off x="4420605" y="1805044"/>
            <a:ext cx="336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IS SIMPLE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CDDA3-0DE3-DA4B-A4E2-A8D72716B712}"/>
              </a:ext>
            </a:extLst>
          </p:cNvPr>
          <p:cNvSpPr txBox="1"/>
          <p:nvPr/>
        </p:nvSpPr>
        <p:spPr>
          <a:xfrm>
            <a:off x="8230602" y="1805044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USE IS FLEXIBLE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17767-CE11-4F47-8683-429001ECA004}"/>
              </a:ext>
            </a:extLst>
          </p:cNvPr>
          <p:cNvSpPr txBox="1"/>
          <p:nvPr/>
        </p:nvSpPr>
        <p:spPr>
          <a:xfrm>
            <a:off x="1048014" y="2302337"/>
            <a:ext cx="2727350" cy="24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Borrow up to $150,000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3% - 4.5% Interest rates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No fees &amp; interest-only payments for the first year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60 &amp; 72-month loan terms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72-month loan term only available until 12/31/21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610E0-4F15-6E4D-86AD-87149A648F86}"/>
              </a:ext>
            </a:extLst>
          </p:cNvPr>
          <p:cNvSpPr txBox="1"/>
          <p:nvPr/>
        </p:nvSpPr>
        <p:spPr>
          <a:xfrm>
            <a:off x="4732325" y="2302337"/>
            <a:ext cx="2727349" cy="192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Fewer than 50 employees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Annual revenues of less than $3 million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Experienced direct economic hardship due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to COVID-19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42C7E-0300-4946-88E9-7B3BD75F3C43}"/>
              </a:ext>
            </a:extLst>
          </p:cNvPr>
          <p:cNvSpPr txBox="1"/>
          <p:nvPr/>
        </p:nvSpPr>
        <p:spPr>
          <a:xfrm>
            <a:off x="8416635" y="2302337"/>
            <a:ext cx="2630339" cy="21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Payroll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Utilities &amp; rent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Marketing &amp; advertising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Building improvements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or repairs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Other business expenses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C35F5E-1B95-624B-9298-FA845D432842}"/>
              </a:ext>
            </a:extLst>
          </p:cNvPr>
          <p:cNvCxnSpPr>
            <a:cxnSpLocks/>
          </p:cNvCxnSpPr>
          <p:nvPr/>
        </p:nvCxnSpPr>
        <p:spPr>
          <a:xfrm>
            <a:off x="5971785" y="1330030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A9A185-4F9D-2E47-AB7D-DCEA28F695AE}"/>
              </a:ext>
            </a:extLst>
          </p:cNvPr>
          <p:cNvCxnSpPr>
            <a:cxnSpLocks/>
          </p:cNvCxnSpPr>
          <p:nvPr/>
        </p:nvCxnSpPr>
        <p:spPr>
          <a:xfrm>
            <a:off x="5971785" y="5225137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4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D7D6D3-525F-B14D-8A89-58BC9D6F01CA}"/>
              </a:ext>
            </a:extLst>
          </p:cNvPr>
          <p:cNvSpPr/>
          <p:nvPr/>
        </p:nvSpPr>
        <p:spPr>
          <a:xfrm>
            <a:off x="719436" y="1509937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8FE207-BFBB-584A-96FF-3345221A6E9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8C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weapon, brass knucks&#10;&#10;Description automatically generated">
            <a:extLst>
              <a:ext uri="{FF2B5EF4-FFF2-40B4-BE49-F238E27FC236}">
                <a16:creationId xmlns:a16="http://schemas.microsoft.com/office/drawing/2014/main" id="{ADDE08EB-A0D8-A64A-B605-3CC6C61D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54C22A-1BCC-6F43-A68A-045C84AA8AEB}"/>
              </a:ext>
            </a:extLst>
          </p:cNvPr>
          <p:cNvSpPr/>
          <p:nvPr/>
        </p:nvSpPr>
        <p:spPr>
          <a:xfrm>
            <a:off x="4409705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BA8F5-5FD9-9845-AA05-31D9647BD8BC}"/>
              </a:ext>
            </a:extLst>
          </p:cNvPr>
          <p:cNvSpPr/>
          <p:nvPr/>
        </p:nvSpPr>
        <p:spPr>
          <a:xfrm>
            <a:off x="809997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494" sx="105000" sy="105000" algn="ctr" rotWithShape="0">
              <a:srgbClr val="003245">
                <a:alpha val="2080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C4532-5240-7B4E-B266-87136467D56D}"/>
              </a:ext>
            </a:extLst>
          </p:cNvPr>
          <p:cNvSpPr/>
          <p:nvPr/>
        </p:nvSpPr>
        <p:spPr>
          <a:xfrm>
            <a:off x="714494" y="1496293"/>
            <a:ext cx="3372590" cy="3526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994CA-5489-A940-BD53-BD94A1418460}"/>
              </a:ext>
            </a:extLst>
          </p:cNvPr>
          <p:cNvSpPr txBox="1"/>
          <p:nvPr/>
        </p:nvSpPr>
        <p:spPr>
          <a:xfrm>
            <a:off x="951004" y="18050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INTEREST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10A4-F2F9-0744-A9C6-6568751ACEAD}"/>
              </a:ext>
            </a:extLst>
          </p:cNvPr>
          <p:cNvSpPr txBox="1"/>
          <p:nvPr/>
        </p:nvSpPr>
        <p:spPr>
          <a:xfrm>
            <a:off x="4641273" y="1805044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IS SIMPLE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CDDA3-0DE3-DA4B-A4E2-A8D72716B712}"/>
              </a:ext>
            </a:extLst>
          </p:cNvPr>
          <p:cNvSpPr txBox="1"/>
          <p:nvPr/>
        </p:nvSpPr>
        <p:spPr>
          <a:xfrm>
            <a:off x="8099974" y="1805044"/>
            <a:ext cx="337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2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USE IS FLEXIBLE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17767-CE11-4F47-8683-429001ECA004}"/>
              </a:ext>
            </a:extLst>
          </p:cNvPr>
          <p:cNvSpPr txBox="1"/>
          <p:nvPr/>
        </p:nvSpPr>
        <p:spPr>
          <a:xfrm>
            <a:off x="1048014" y="2302337"/>
            <a:ext cx="2727350" cy="24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Borrow up to $150,000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3% - 4.5% Interest rates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No fees &amp; interest-only payments for the first year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60 &amp; 72-month loan terms 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72-month loan term only available until 12/31/21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610E0-4F15-6E4D-86AD-87149A648F86}"/>
              </a:ext>
            </a:extLst>
          </p:cNvPr>
          <p:cNvSpPr txBox="1"/>
          <p:nvPr/>
        </p:nvSpPr>
        <p:spPr>
          <a:xfrm>
            <a:off x="4732325" y="2302337"/>
            <a:ext cx="2727349" cy="192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Fewer than 50 employees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Annual revenues of less than $3 million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Experienced direct economic hardship due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to COVID-19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42C7E-0300-4946-88E9-7B3BD75F3C43}"/>
              </a:ext>
            </a:extLst>
          </p:cNvPr>
          <p:cNvSpPr txBox="1"/>
          <p:nvPr/>
        </p:nvSpPr>
        <p:spPr>
          <a:xfrm>
            <a:off x="8416635" y="2302337"/>
            <a:ext cx="2630339" cy="21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Payroll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Utilities &amp; rent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Marketing &amp; advertising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Building improvements </a:t>
            </a:r>
            <a:br>
              <a:rPr lang="en-US" sz="1500" dirty="0">
                <a:solidFill>
                  <a:srgbClr val="00384E"/>
                </a:solidFill>
                <a:latin typeface="Helvetica" pitchFamily="2" charset="0"/>
              </a:rPr>
            </a:b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or repairs</a:t>
            </a:r>
          </a:p>
          <a:p>
            <a:pPr marL="285750" indent="-285750">
              <a:lnSpc>
                <a:spcPts val="2060"/>
              </a:lnSpc>
              <a:spcAft>
                <a:spcPts val="9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84E"/>
                </a:solidFill>
                <a:latin typeface="Helvetica" pitchFamily="2" charset="0"/>
              </a:rPr>
              <a:t>Other business expenses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DF9C1A-4647-CA4B-95F4-26D0588E66B0}"/>
              </a:ext>
            </a:extLst>
          </p:cNvPr>
          <p:cNvCxnSpPr>
            <a:cxnSpLocks/>
          </p:cNvCxnSpPr>
          <p:nvPr/>
        </p:nvCxnSpPr>
        <p:spPr>
          <a:xfrm>
            <a:off x="9662054" y="1330030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620A11-C932-EA48-9C71-98889468A429}"/>
              </a:ext>
            </a:extLst>
          </p:cNvPr>
          <p:cNvCxnSpPr>
            <a:cxnSpLocks/>
          </p:cNvCxnSpPr>
          <p:nvPr/>
        </p:nvCxnSpPr>
        <p:spPr>
          <a:xfrm>
            <a:off x="9662054" y="5225137"/>
            <a:ext cx="248430" cy="0"/>
          </a:xfrm>
          <a:prstGeom prst="line">
            <a:avLst/>
          </a:prstGeom>
          <a:ln w="38100">
            <a:solidFill>
              <a:srgbClr val="006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8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6F863E-1092-D04E-A5A4-C2F99B10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39" b="763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CE8D6D-83DF-6E40-90A0-F30136B0C1F7}"/>
              </a:ext>
            </a:extLst>
          </p:cNvPr>
          <p:cNvSpPr/>
          <p:nvPr/>
        </p:nvSpPr>
        <p:spPr>
          <a:xfrm>
            <a:off x="-1" y="0"/>
            <a:ext cx="12192000" cy="6893625"/>
          </a:xfrm>
          <a:prstGeom prst="rect">
            <a:avLst/>
          </a:prstGeom>
          <a:solidFill>
            <a:srgbClr val="E2753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-1" y="2502328"/>
            <a:ext cx="121920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IT’S DIFFERENT FROM OTHER </a:t>
            </a:r>
            <a:br>
              <a:rPr lang="en-US" sz="2400" b="1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COVID-19 RECOVERY PROGRAMS </a:t>
            </a:r>
          </a:p>
          <a:p>
            <a:pPr algn="ctr">
              <a:lnSpc>
                <a:spcPct val="150000"/>
              </a:lnSpc>
            </a:pPr>
            <a:endParaRPr lang="en-US" sz="2400" b="1" spc="40" dirty="0">
              <a:solidFill>
                <a:srgbClr val="C7D8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76A50D1-3DB5-5E43-9A47-E559FC7D6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94" y="1559653"/>
            <a:ext cx="1136263" cy="823925"/>
          </a:xfrm>
          <a:prstGeom prst="rect">
            <a:avLst/>
          </a:prstGeom>
          <a:effectLst>
            <a:outerShdw blurRad="199030" dist="52075" dir="3180000" sx="85000" sy="85000" algn="ctr" rotWithShape="0">
              <a:srgbClr val="673313">
                <a:alpha val="6256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76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1AF9F-92AA-BA42-9CE8-32C8F64AD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899" y="1710354"/>
            <a:ext cx="4536374" cy="13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A network of nonprofit, community-based lenders with decades of experience helping Washington’s small businesses and nonprofits thrive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1AF9F-92AA-BA42-9CE8-32C8F64AD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899" y="1710354"/>
            <a:ext cx="4536374" cy="279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A network of nonprofit, community-based lenders with decades of experience helping Washington’s small businesses and nonprofits thrive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4E"/>
                </a:solidFill>
                <a:latin typeface="Helvetica" pitchFamily="2" charset="0"/>
              </a:rPr>
              <a:t>These community lenders can assist with the application and make connections to business support services in your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89179-08E5-F84F-BF85-52A194FEC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0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899" y="1710354"/>
            <a:ext cx="4667002" cy="13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SMALL BUSINESS FLEX FUND </a:t>
            </a: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is not associated with the federal Paycheck Protection Program (PPP) or any other SBA program.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5143D-B174-C646-9CD8-159FF889B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899" y="1710354"/>
            <a:ext cx="4667002" cy="247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SMALL BUSINESS FLEX FUND </a:t>
            </a: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is not associated with the federal Paycheck Protection Program (PPP) or any other SBA program. 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The borrower will need to pay back the full amount of the loan with interest over a 5 or 6-year term.</a:t>
            </a: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DDA45-D33A-C744-9AB0-DAF959761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D8531D3E-5B1D-B144-807B-E07D017A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 rot="10800000">
            <a:off x="0" y="0"/>
            <a:ext cx="121793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42A5D2-5CBE-D949-895E-7F454144A025}"/>
              </a:ext>
            </a:extLst>
          </p:cNvPr>
          <p:cNvGrpSpPr/>
          <p:nvPr/>
        </p:nvGrpSpPr>
        <p:grpSpPr>
          <a:xfrm>
            <a:off x="2363777" y="1719100"/>
            <a:ext cx="9053384" cy="1904369"/>
            <a:chOff x="2351902" y="2467243"/>
            <a:chExt cx="9053384" cy="1904369"/>
          </a:xfrm>
        </p:grpSpPr>
        <p:pic>
          <p:nvPicPr>
            <p:cNvPr id="5" name="Picture 4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C6E932DD-3C1C-1649-832C-FC848A5A9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3396" y="3361042"/>
              <a:ext cx="1393662" cy="10105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2FD8C9-0771-854C-82BB-D672244E2D05}"/>
                </a:ext>
              </a:extLst>
            </p:cNvPr>
            <p:cNvSpPr txBox="1"/>
            <p:nvPr/>
          </p:nvSpPr>
          <p:spPr>
            <a:xfrm>
              <a:off x="2351902" y="2467243"/>
              <a:ext cx="9053384" cy="166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C7D873"/>
                  </a:solidFill>
                </a:rPr>
                <a:t>A simple, </a:t>
              </a:r>
              <a: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  <a:t>low interest &amp; flexible loan </a:t>
              </a:r>
              <a:b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</a:br>
              <a: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  <a:t>for               ’s smallest businesses &amp; nonprofits</a:t>
              </a:r>
              <a:r>
                <a:rPr lang="en-US" sz="3600" dirty="0">
                  <a:solidFill>
                    <a:srgbClr val="C7D873"/>
                  </a:solidFill>
                  <a:effectLst/>
                </a:rPr>
                <a:t> </a:t>
              </a:r>
              <a:endParaRPr lang="en-US" sz="3600" dirty="0">
                <a:solidFill>
                  <a:srgbClr val="C7D8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239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653152" y="1710354"/>
            <a:ext cx="43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E275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</a:t>
            </a:r>
            <a:r>
              <a:rPr lang="en-US" sz="2400" dirty="0">
                <a:solidFill>
                  <a:srgbClr val="E275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ocal, community lenders </a:t>
            </a:r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COMMITTED TO YOUR SUCCESS</a:t>
            </a:r>
            <a:endParaRPr lang="en-US" b="1" dirty="0">
              <a:solidFill>
                <a:srgbClr val="006A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899" y="1710354"/>
            <a:ext cx="4667002" cy="29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SMALL BUSINESS FLEX FUND </a:t>
            </a: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is not associated with the federal Paycheck Protection Program (PPP) or any other SBA program. 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The borrower will need to pay back the full amount of the loan with interest over a 5 or 6-year term.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It is NOT a forgivable loan.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3FA89-670E-8C4A-8DB7-01233DADE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pic>
        <p:nvPicPr>
          <p:cNvPr id="11" name="Picture 10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37E3B93F-67C3-6247-8C8A-8F589F957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" t="11059" r="15986" b="7553"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20" name="Picture 19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C686DAD8-D3B9-4F4A-9B82-231D1614ED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tretch>
            <a:fillRect/>
          </a:stretch>
        </p:blipFill>
        <p:spPr>
          <a:xfrm rot="10800000"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8D0C1-3945-894D-88F7-04674FE6D0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82033">
              <a:alpha val="931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987F4C-52CF-B44C-8AFD-2A16C45F3399}"/>
              </a:ext>
            </a:extLst>
          </p:cNvPr>
          <p:cNvSpPr txBox="1"/>
          <p:nvPr/>
        </p:nvSpPr>
        <p:spPr>
          <a:xfrm>
            <a:off x="3500494" y="6131135"/>
            <a:ext cx="517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SmallBusinessFlexFund.org</a:t>
            </a:r>
            <a:endParaRPr lang="en-US" sz="1600" b="1" spc="2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1F8A7566-4714-7C4B-BF01-3398E0BC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465" y="3050842"/>
            <a:ext cx="2833069" cy="756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CDF4BF-F716-4940-83CD-E4CCBFCD32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8" t="-2595" r="1071" b="75280"/>
          <a:stretch/>
        </p:blipFill>
        <p:spPr>
          <a:xfrm>
            <a:off x="0" y="5091416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E377728-9184-6746-A2CA-8332CC01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 rot="10800000">
            <a:off x="0" y="0"/>
            <a:ext cx="121793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42A5D2-5CBE-D949-895E-7F454144A025}"/>
              </a:ext>
            </a:extLst>
          </p:cNvPr>
          <p:cNvGrpSpPr/>
          <p:nvPr/>
        </p:nvGrpSpPr>
        <p:grpSpPr>
          <a:xfrm>
            <a:off x="2363777" y="1719100"/>
            <a:ext cx="9053384" cy="1904369"/>
            <a:chOff x="2351902" y="2467243"/>
            <a:chExt cx="9053384" cy="1904369"/>
          </a:xfrm>
        </p:grpSpPr>
        <p:pic>
          <p:nvPicPr>
            <p:cNvPr id="5" name="Picture 4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C6E932DD-3C1C-1649-832C-FC848A5A9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3396" y="3361042"/>
              <a:ext cx="1393662" cy="10105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2FD8C9-0771-854C-82BB-D672244E2D05}"/>
                </a:ext>
              </a:extLst>
            </p:cNvPr>
            <p:cNvSpPr txBox="1"/>
            <p:nvPr/>
          </p:nvSpPr>
          <p:spPr>
            <a:xfrm>
              <a:off x="2351902" y="2467243"/>
              <a:ext cx="9053384" cy="166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C7D873"/>
                  </a:solidFill>
                </a:rPr>
                <a:t>A simple, </a:t>
              </a:r>
              <a: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  <a:t>low interest &amp; flexible loan </a:t>
              </a:r>
              <a:b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</a:br>
              <a:r>
                <a:rPr lang="en-US" sz="3600" dirty="0">
                  <a:solidFill>
                    <a:srgbClr val="C7D873"/>
                  </a:solidFill>
                  <a:effectLst/>
                  <a:ea typeface="Arial" panose="020B0604020202020204" pitchFamily="34" charset="0"/>
                </a:rPr>
                <a:t>for               ’s smallest businesses &amp; nonprofits</a:t>
              </a:r>
              <a:r>
                <a:rPr lang="en-US" sz="3600" dirty="0">
                  <a:solidFill>
                    <a:srgbClr val="C7D873"/>
                  </a:solidFill>
                  <a:effectLst/>
                </a:rPr>
                <a:t> </a:t>
              </a:r>
              <a:endParaRPr lang="en-US" sz="3600" dirty="0">
                <a:solidFill>
                  <a:srgbClr val="C7D873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D702DD-DB68-8B48-8BEE-4DE3F3FDECF0}"/>
              </a:ext>
            </a:extLst>
          </p:cNvPr>
          <p:cNvSpPr txBox="1"/>
          <p:nvPr/>
        </p:nvSpPr>
        <p:spPr>
          <a:xfrm>
            <a:off x="2363777" y="3637875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EB9E6E"/>
                </a:solidFill>
                <a:effectLst/>
                <a:ea typeface="Arial" panose="020B0604020202020204" pitchFamily="34" charset="0"/>
              </a:rPr>
              <a:t>- so you can dream bigger</a:t>
            </a:r>
            <a:endParaRPr lang="en-US" sz="3600" i="1" dirty="0">
              <a:solidFill>
                <a:srgbClr val="EB9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5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486F863E-1092-D04E-A5A4-C2F99B10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16183" r="5412" b="826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255E1D-41BD-D442-9F1F-FFCDA331D249}"/>
              </a:ext>
            </a:extLst>
          </p:cNvPr>
          <p:cNvSpPr/>
          <p:nvPr/>
        </p:nvSpPr>
        <p:spPr>
          <a:xfrm>
            <a:off x="-1" y="0"/>
            <a:ext cx="12192000" cy="6893625"/>
          </a:xfrm>
          <a:prstGeom prst="rect">
            <a:avLst/>
          </a:prstGeom>
          <a:solidFill>
            <a:srgbClr val="082033">
              <a:alpha val="928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FB6123A-33B5-E641-AA71-5A07780DA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94" y="1559653"/>
            <a:ext cx="1136263" cy="823925"/>
          </a:xfrm>
          <a:prstGeom prst="rect">
            <a:avLst/>
          </a:prstGeom>
          <a:effectLst>
            <a:outerShdw blurRad="126658" dist="32572" dir="5400000" sx="84000" sy="84000" algn="ctr" rotWithShape="0">
              <a:srgbClr val="04131E">
                <a:alpha val="83222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-1" y="2502328"/>
            <a:ext cx="12192000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COVID-19 has been especially </a:t>
            </a:r>
            <a:b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hard on Washington’s smallest </a:t>
            </a:r>
            <a:b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businesses and nonprofits.</a:t>
            </a:r>
          </a:p>
        </p:txBody>
      </p:sp>
    </p:spTree>
    <p:extLst>
      <p:ext uri="{BB962C8B-B14F-4D97-AF65-F5344CB8AC3E}">
        <p14:creationId xmlns:p14="http://schemas.microsoft.com/office/powerpoint/2010/main" val="241756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486F863E-1092-D04E-A5A4-C2F99B10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16183" r="5412" b="826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CE8D6D-83DF-6E40-90A0-F30136B0C1F7}"/>
              </a:ext>
            </a:extLst>
          </p:cNvPr>
          <p:cNvSpPr/>
          <p:nvPr/>
        </p:nvSpPr>
        <p:spPr>
          <a:xfrm>
            <a:off x="-1" y="0"/>
            <a:ext cx="12192000" cy="6893625"/>
          </a:xfrm>
          <a:prstGeom prst="rect">
            <a:avLst/>
          </a:prstGeom>
          <a:solidFill>
            <a:srgbClr val="082033">
              <a:alpha val="928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-1" y="2502328"/>
            <a:ext cx="12192000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spc="40" dirty="0">
                <a:solidFill>
                  <a:srgbClr val="EB9E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BUSINESSES &amp; NONPROFITS </a:t>
            </a:r>
            <a:br>
              <a:rPr lang="en-US" sz="2600" spc="4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spc="4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provide essential goods and services, </a:t>
            </a:r>
            <a:br>
              <a:rPr lang="en-US" sz="2600" spc="4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</a:br>
            <a:r>
              <a:rPr lang="en-US" sz="2600" spc="4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while creating jobs that contribute to </a:t>
            </a:r>
            <a:br>
              <a:rPr lang="en-US" sz="2600" spc="4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</a:br>
            <a:r>
              <a:rPr lang="en-US" sz="2600" spc="4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the health of our statewide economy.</a:t>
            </a:r>
            <a:endParaRPr lang="en-US" sz="2600" spc="40" dirty="0">
              <a:solidFill>
                <a:schemeClr val="bg1"/>
              </a:solidFill>
            </a:endParaRPr>
          </a:p>
        </p:txBody>
      </p:sp>
      <p:pic>
        <p:nvPicPr>
          <p:cNvPr id="18" name="Picture 1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B1621B5B-CB64-5748-B275-5F1DCA982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94" y="1559653"/>
            <a:ext cx="1136263" cy="823925"/>
          </a:xfrm>
          <a:prstGeom prst="rect">
            <a:avLst/>
          </a:prstGeom>
          <a:effectLst>
            <a:outerShdw blurRad="126658" dist="32572" dir="5400000" sx="84000" sy="84000" algn="ctr" rotWithShape="0">
              <a:srgbClr val="04131E">
                <a:alpha val="8322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1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486F863E-1092-D04E-A5A4-C2F99B10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16183" r="5412" b="826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CE8D6D-83DF-6E40-90A0-F30136B0C1F7}"/>
              </a:ext>
            </a:extLst>
          </p:cNvPr>
          <p:cNvSpPr/>
          <p:nvPr/>
        </p:nvSpPr>
        <p:spPr>
          <a:xfrm>
            <a:off x="-1" y="0"/>
            <a:ext cx="12192000" cy="6893625"/>
          </a:xfrm>
          <a:prstGeom prst="rect">
            <a:avLst/>
          </a:prstGeom>
          <a:solidFill>
            <a:srgbClr val="082033">
              <a:alpha val="928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-1" y="2502328"/>
            <a:ext cx="121920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40" dirty="0">
                <a:solidFill>
                  <a:srgbClr val="EB9E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COMMUNITIES ARE STRONGER </a:t>
            </a:r>
            <a:br>
              <a:rPr lang="en-US" sz="2400" b="1" spc="40" dirty="0">
                <a:solidFill>
                  <a:srgbClr val="EB9E6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spc="40" dirty="0">
                <a:solidFill>
                  <a:srgbClr val="EB9E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SMALL BUSINESSES THRIVE</a:t>
            </a:r>
          </a:p>
        </p:txBody>
      </p:sp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8437BF38-6E9C-D943-A04A-699B0C48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94" y="1559653"/>
            <a:ext cx="1136263" cy="823925"/>
          </a:xfrm>
          <a:prstGeom prst="rect">
            <a:avLst/>
          </a:prstGeom>
          <a:effectLst>
            <a:outerShdw blurRad="126658" dist="32572" dir="5400000" sx="84000" sy="84000" algn="ctr" rotWithShape="0">
              <a:srgbClr val="04131E">
                <a:alpha val="8322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26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914400" y="1710354"/>
            <a:ext cx="404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BUSINESS FLEX FUND </a:t>
            </a:r>
            <a:br>
              <a:rPr lang="en-US" sz="2400" b="1" dirty="0">
                <a:solidFill>
                  <a:srgbClr val="00384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78C4B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a new resource to help you grow your business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E4B1BC-CE63-064F-87DB-B3813F04D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558300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914400" y="1710354"/>
            <a:ext cx="404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BUSINESS FLEX FUND </a:t>
            </a:r>
            <a:br>
              <a:rPr lang="en-US" sz="2400" b="1" dirty="0">
                <a:solidFill>
                  <a:srgbClr val="00384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78C4B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a new resource to help you grow your business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900" y="1710354"/>
            <a:ext cx="4322618" cy="71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Supported by the Washington State Department of Commerce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E4B1BC-CE63-064F-87DB-B3813F04D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558300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2A1C48-E6AB-EE4A-9516-6566272B949E}"/>
              </a:ext>
            </a:extLst>
          </p:cNvPr>
          <p:cNvGrpSpPr/>
          <p:nvPr/>
        </p:nvGrpSpPr>
        <p:grpSpPr>
          <a:xfrm>
            <a:off x="404060" y="461649"/>
            <a:ext cx="2679600" cy="411872"/>
            <a:chOff x="288325" y="267140"/>
            <a:chExt cx="3505198" cy="538772"/>
          </a:xfrm>
        </p:grpSpPr>
        <p:pic>
          <p:nvPicPr>
            <p:cNvPr id="2" name="Picture 1" descr="A picture containing text, tableware, dishware, plate&#10;&#10;Description automatically generated">
              <a:extLst>
                <a:ext uri="{FF2B5EF4-FFF2-40B4-BE49-F238E27FC236}">
                  <a16:creationId xmlns:a16="http://schemas.microsoft.com/office/drawing/2014/main" id="{65B299E5-0E00-0949-89A4-AD7F73DE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325" y="267140"/>
              <a:ext cx="2018177" cy="538772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55E9AE-5B19-2949-B568-DED39228F030}"/>
                </a:ext>
              </a:extLst>
            </p:cNvPr>
            <p:cNvCxnSpPr/>
            <p:nvPr/>
          </p:nvCxnSpPr>
          <p:spPr>
            <a:xfrm>
              <a:off x="2447054" y="290387"/>
              <a:ext cx="0" cy="47392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5" descr="Circle&#10;&#10;Description automatically generated">
              <a:extLst>
                <a:ext uri="{FF2B5EF4-FFF2-40B4-BE49-F238E27FC236}">
                  <a16:creationId xmlns:a16="http://schemas.microsoft.com/office/drawing/2014/main" id="{1C0C3DE2-259E-5541-8C09-13940995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15115" r="7257" b="32677"/>
            <a:stretch/>
          </p:blipFill>
          <p:spPr>
            <a:xfrm>
              <a:off x="2582563" y="329132"/>
              <a:ext cx="1210960" cy="36001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30E998-5706-B245-B7A6-7082E0DB3690}"/>
              </a:ext>
            </a:extLst>
          </p:cNvPr>
          <p:cNvSpPr txBox="1"/>
          <p:nvPr/>
        </p:nvSpPr>
        <p:spPr>
          <a:xfrm>
            <a:off x="914400" y="1710354"/>
            <a:ext cx="404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6A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 BUSINESS FLEX FUND </a:t>
            </a:r>
            <a:br>
              <a:rPr lang="en-US" sz="2400" b="1" dirty="0">
                <a:solidFill>
                  <a:srgbClr val="00384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78C4B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a new resource to help you grow your business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46EF8-761A-CD4E-BC36-2D8D2709644F}"/>
              </a:ext>
            </a:extLst>
          </p:cNvPr>
          <p:cNvSpPr txBox="1"/>
          <p:nvPr/>
        </p:nvSpPr>
        <p:spPr>
          <a:xfrm>
            <a:off x="5438900" y="1710354"/>
            <a:ext cx="432261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4E"/>
                </a:solidFill>
                <a:latin typeface="Helvetica" pitchFamily="2" charset="0"/>
                <a:ea typeface="Arial" panose="020B0604020202020204" pitchFamily="34" charset="0"/>
              </a:rPr>
              <a:t>Supported </a:t>
            </a:r>
            <a:r>
              <a:rPr lang="en-US" sz="1800" dirty="0">
                <a:solidFill>
                  <a:srgbClr val="00384E"/>
                </a:solidFill>
                <a:effectLst/>
                <a:latin typeface="Helvetica" pitchFamily="2" charset="0"/>
                <a:ea typeface="Arial" panose="020B0604020202020204" pitchFamily="34" charset="0"/>
              </a:rPr>
              <a:t>by the Washington State Department of Commerce</a:t>
            </a:r>
          </a:p>
          <a:p>
            <a:pPr marL="285750" indent="-285750">
              <a:lnSpc>
                <a:spcPts val="2460"/>
              </a:lnSpc>
              <a:spcAft>
                <a:spcPts val="1200"/>
              </a:spcAft>
              <a:buClr>
                <a:srgbClr val="B1CC3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4E"/>
                </a:solidFill>
                <a:latin typeface="Helvetica" pitchFamily="2" charset="0"/>
              </a:rPr>
              <a:t>Designed to help you access funds at a competitive interest rate to bounce back stronger than ever</a:t>
            </a:r>
          </a:p>
          <a:p>
            <a:pPr marL="285750" indent="-285750">
              <a:buClr>
                <a:srgbClr val="E2753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384E"/>
              </a:solidFill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E4B1BC-CE63-064F-87DB-B3813F04D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" t="-2595" r="1071" b="75280"/>
          <a:stretch/>
        </p:blipFill>
        <p:spPr>
          <a:xfrm>
            <a:off x="0" y="5558300"/>
            <a:ext cx="12192000" cy="9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638</Words>
  <Application>Microsoft Macintosh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Leah Mow</dc:creator>
  <cp:keywords/>
  <dc:description/>
  <cp:lastModifiedBy>Linda Jones</cp:lastModifiedBy>
  <cp:revision>5</cp:revision>
  <dcterms:created xsi:type="dcterms:W3CDTF">2021-06-25T01:22:13Z</dcterms:created>
  <dcterms:modified xsi:type="dcterms:W3CDTF">2021-06-29T04:48:38Z</dcterms:modified>
  <cp:category/>
</cp:coreProperties>
</file>